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4" r:id="rId2"/>
    <p:sldId id="276" r:id="rId3"/>
    <p:sldId id="256" r:id="rId4"/>
    <p:sldId id="257" r:id="rId5"/>
    <p:sldId id="258" r:id="rId6"/>
    <p:sldId id="259" r:id="rId7"/>
    <p:sldId id="265" r:id="rId8"/>
    <p:sldId id="260" r:id="rId9"/>
    <p:sldId id="262" r:id="rId10"/>
    <p:sldId id="267" r:id="rId11"/>
    <p:sldId id="266" r:id="rId12"/>
    <p:sldId id="261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00FF"/>
    <a:srgbClr val="FFFF00"/>
    <a:srgbClr val="00CC00"/>
    <a:srgbClr val="66FF33"/>
    <a:srgbClr val="CCFF33"/>
    <a:srgbClr val="F8F8F8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47" autoAdjust="0"/>
  </p:normalViewPr>
  <p:slideViewPr>
    <p:cSldViewPr>
      <p:cViewPr>
        <p:scale>
          <a:sx n="50" d="100"/>
          <a:sy n="50" d="100"/>
        </p:scale>
        <p:origin x="-1872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C4A4DD-D5B7-45BE-919A-0811233F90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373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16E02260-0E99-4EF8-8803-F13F21BC4A3C}" type="datetimeFigureOut">
              <a:rPr lang="ar-SA"/>
              <a:pPr>
                <a:defRPr/>
              </a:pPr>
              <a:t>21/07/1436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pPr>
              <a:defRPr/>
            </a:pPr>
            <a:fld id="{16CE2309-E2B3-4195-AD30-CCEE57BF9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5127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19FF11-5C5F-4A92-BF14-B7F4E9DB7D8F}" type="slidenum">
              <a:rPr lang="ar-SA" smtClean="0"/>
              <a:pPr/>
              <a:t>1</a:t>
            </a:fld>
            <a:endParaRPr lang="ar-S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01223A-A6FC-4742-9E3F-FF4744C1791B}" type="slidenum">
              <a:rPr lang="ar-SA" smtClean="0"/>
              <a:pPr/>
              <a:t>11</a:t>
            </a:fld>
            <a:endParaRPr lang="ar-S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1651C1-692A-4D4C-BEA6-C49E589784CE}" type="slidenum">
              <a:rPr lang="ar-SA" smtClean="0"/>
              <a:pPr/>
              <a:t>12</a:t>
            </a:fld>
            <a:endParaRPr lang="ar-S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687DB5-1880-4B59-AA9E-C360DB683DD1}" type="slidenum">
              <a:rPr lang="ar-SA" smtClean="0"/>
              <a:pPr/>
              <a:t>13</a:t>
            </a:fld>
            <a:endParaRPr lang="ar-SA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E775D7-1B42-4464-97E8-9B1A2AFB6E32}" type="slidenum">
              <a:rPr lang="ar-SA" smtClean="0"/>
              <a:pPr/>
              <a:t>14</a:t>
            </a:fld>
            <a:endParaRPr lang="ar-SA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0F4DBF-E2D6-4297-82CE-9C60B29AA39F}" type="slidenum">
              <a:rPr lang="ar-SA" smtClean="0"/>
              <a:pPr/>
              <a:t>15</a:t>
            </a:fld>
            <a:endParaRPr lang="ar-SA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B706C1-9416-4333-9591-6BADBF30667E}" type="slidenum">
              <a:rPr lang="ar-SA" smtClean="0"/>
              <a:pPr/>
              <a:t>16</a:t>
            </a:fld>
            <a:endParaRPr lang="ar-SA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05B929-8FBE-45D5-A5E0-C1F678AB4CCE}" type="slidenum">
              <a:rPr lang="ar-SA" smtClean="0"/>
              <a:pPr/>
              <a:t>17</a:t>
            </a:fld>
            <a:endParaRPr lang="ar-SA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BD2B2A-79FD-462F-A5AC-E52A35866000}" type="slidenum">
              <a:rPr lang="ar-SA" smtClean="0"/>
              <a:pPr/>
              <a:t>18</a:t>
            </a:fld>
            <a:endParaRPr lang="ar-SA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Arial" charset="0"/>
            </a:endParaRPr>
          </a:p>
        </p:txBody>
      </p:sp>
      <p:sp>
        <p:nvSpPr>
          <p:cNvPr id="3891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32B450-D59E-40E7-871E-36758CECF4F9}" type="slidenum">
              <a:rPr lang="en-US" smtClean="0">
                <a:cs typeface="Arial" charset="0"/>
              </a:rPr>
              <a:pPr/>
              <a:t>19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7E6A8-0FFA-40B7-8600-A9452F21C060}" type="slidenum">
              <a:rPr lang="ar-SA" smtClean="0"/>
              <a:pPr/>
              <a:t>3</a:t>
            </a:fld>
            <a:endParaRPr lang="ar-S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03177-46E6-4986-A2C2-7A3478027344}" type="slidenum">
              <a:rPr lang="ar-SA" smtClean="0"/>
              <a:pPr/>
              <a:t>4</a:t>
            </a:fld>
            <a:endParaRPr lang="ar-S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DAD7C-311A-48FA-95EC-67569EDFE0D7}" type="slidenum">
              <a:rPr lang="ar-SA" smtClean="0"/>
              <a:pPr/>
              <a:t>5</a:t>
            </a:fld>
            <a:endParaRPr lang="ar-S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FEBE1C-753A-4F93-9BE8-08F05CDB1A86}" type="slidenum">
              <a:rPr lang="ar-SA" smtClean="0"/>
              <a:pPr/>
              <a:t>6</a:t>
            </a:fld>
            <a:endParaRPr lang="ar-S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29003A-B3DE-471E-BADE-CF66A5F180CA}" type="slidenum">
              <a:rPr lang="ar-SA" smtClean="0"/>
              <a:pPr/>
              <a:t>7</a:t>
            </a:fld>
            <a:endParaRPr lang="ar-S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BCA2BC-BAC7-40CE-9634-82167A00D0CE}" type="slidenum">
              <a:rPr lang="ar-SA" smtClean="0"/>
              <a:pPr/>
              <a:t>8</a:t>
            </a:fld>
            <a:endParaRPr lang="ar-SA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252EC1-38E3-45B7-9387-B1BEBF3FF9E9}" type="slidenum">
              <a:rPr lang="ar-SA" smtClean="0"/>
              <a:pPr/>
              <a:t>9</a:t>
            </a:fld>
            <a:endParaRPr lang="ar-S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D91DC2-864C-4F4E-A942-DE09696977D0}" type="slidenum">
              <a:rPr lang="ar-SA" smtClean="0"/>
              <a:pPr/>
              <a:t>10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3271C-4A10-47C2-AC6A-A2DCB5792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3932B-3CE6-487E-89E1-E1AC77F46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7501A-D0E2-4FCC-9191-BB67CB697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79E2A-EC4A-42A5-957D-34B40E11B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891C1-A4A8-4E8C-9D2C-5956B9370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61033-6CEF-48AE-8BC0-9F6030BD3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9CD7C-3106-408F-8C94-CF6821DC9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F7567-5D57-4A35-8D71-56A3D5FBA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1A883-ABC0-4B8F-8E04-B76D87C4B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D9093-D991-4E1F-8537-B738E4E1CD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11377-AACB-4E12-98B7-35CF7733E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F4D97D-3186-4D44-A709-EBDB464F3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Relationship Id="rId6" Type="http://schemas.openxmlformats.org/officeDocument/2006/relationships/audio" Target="../media/audio1.wav"/><Relationship Id="rId5" Type="http://schemas.openxmlformats.org/officeDocument/2006/relationships/audio" Target="../media/audio12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Relationship Id="rId6" Type="http://schemas.openxmlformats.org/officeDocument/2006/relationships/audio" Target="../media/audio6.wav"/><Relationship Id="rId5" Type="http://schemas.openxmlformats.org/officeDocument/2006/relationships/audio" Target="../media/audio13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Relationship Id="rId6" Type="http://schemas.openxmlformats.org/officeDocument/2006/relationships/audio" Target="../media/audio4.wav"/><Relationship Id="rId5" Type="http://schemas.openxmlformats.org/officeDocument/2006/relationships/audio" Target="../media/audio14.wav"/><Relationship Id="rId4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Relationship Id="rId6" Type="http://schemas.openxmlformats.org/officeDocument/2006/relationships/audio" Target="../media/audio4.wav"/><Relationship Id="rId5" Type="http://schemas.openxmlformats.org/officeDocument/2006/relationships/audio" Target="../media/audio14.wav"/><Relationship Id="rId4" Type="http://schemas.openxmlformats.org/officeDocument/2006/relationships/audio" Target="../media/audio1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lagu\The%20Best%20Of%20Richard%20Clayderman\37%20-%20Fernando.mp3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abg0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صورة 1" descr="قلوب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1138" y="4114800"/>
            <a:ext cx="37353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صورة 1" descr="قلوب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08613" y="685800"/>
            <a:ext cx="37353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صورة 1" descr="قلوب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138" y="4386263"/>
            <a:ext cx="37353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صورة 1" descr="قلوب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14400"/>
            <a:ext cx="37353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4000" dirty="0" smtClean="0">
                <a:latin typeface="Bauhaus 93" pitchFamily="82" charset="0"/>
              </a:rPr>
              <a:t>Direct Speech</a:t>
            </a:r>
          </a:p>
          <a:p>
            <a:pPr algn="ctr">
              <a:buFontTx/>
              <a:buNone/>
            </a:pPr>
            <a:r>
              <a:rPr lang="en-US" sz="4000" dirty="0" smtClean="0">
                <a:latin typeface="Bauhaus 93" pitchFamily="82" charset="0"/>
              </a:rPr>
              <a:t>and</a:t>
            </a:r>
          </a:p>
          <a:p>
            <a:pPr algn="ctr">
              <a:buFontTx/>
              <a:buNone/>
            </a:pPr>
            <a:r>
              <a:rPr lang="en-US" sz="4000" dirty="0" smtClean="0">
                <a:latin typeface="Bauhaus 93" pitchFamily="82" charset="0"/>
              </a:rPr>
              <a:t>Indirect </a:t>
            </a:r>
            <a:r>
              <a:rPr lang="en-US" sz="4000" dirty="0" smtClean="0">
                <a:latin typeface="Bauhaus 93" pitchFamily="82" charset="0"/>
              </a:rPr>
              <a:t>Speech</a:t>
            </a:r>
            <a:endParaRPr lang="en-US" dirty="0" smtClean="0">
              <a:latin typeface="Britannic Bold" pitchFamily="34" charset="0"/>
            </a:endParaRPr>
          </a:p>
          <a:p>
            <a:pPr lvl="3" algn="r">
              <a:buFontTx/>
              <a:buNone/>
            </a:pPr>
            <a:r>
              <a:rPr lang="en-US" dirty="0">
                <a:latin typeface="Britannic Bold" pitchFamily="34" charset="0"/>
              </a:rPr>
              <a:t> </a:t>
            </a:r>
            <a:r>
              <a:rPr lang="en-US" dirty="0" smtClean="0">
                <a:latin typeface="Britannic Bold" pitchFamily="34" charset="0"/>
              </a:rPr>
              <a:t> </a:t>
            </a:r>
            <a:endParaRPr lang="en-US" dirty="0">
              <a:latin typeface="Britannic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276600"/>
            <a:ext cx="3886200" cy="2362200"/>
          </a:xfrm>
          <a:prstGeom prst="rightArrowCallout">
            <a:avLst>
              <a:gd name="adj1" fmla="val 25000"/>
              <a:gd name="adj2" fmla="val 25000"/>
              <a:gd name="adj3" fmla="val 27419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i="1">
              <a:latin typeface="Lucida Sans Unicode" pitchFamily="34" charset="0"/>
            </a:endParaRPr>
          </a:p>
          <a:p>
            <a:pPr algn="ctr"/>
            <a:r>
              <a:rPr lang="en-US" i="1">
                <a:latin typeface="Lucida Sans Unicode" pitchFamily="34" charset="0"/>
              </a:rPr>
              <a:t>HE ASKED ME</a:t>
            </a:r>
          </a:p>
          <a:p>
            <a:pPr algn="ctr"/>
            <a:r>
              <a:rPr lang="en-US" i="1">
                <a:latin typeface="Lucida Sans Unicode" pitchFamily="34" charset="0"/>
              </a:rPr>
              <a:t>HE TOLD ME</a:t>
            </a: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4495800" y="3657600"/>
            <a:ext cx="1371600" cy="1524000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TO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19800" y="3810000"/>
            <a:ext cx="2895600" cy="1143000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INFIVITIVE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1066800" y="914400"/>
            <a:ext cx="670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 COMMAND</a:t>
            </a: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228600" y="2057400"/>
            <a:ext cx="42005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a. Possitive Command:</a:t>
            </a: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 autoUpdateAnimBg="0"/>
      <p:bldP spid="13316" grpId="0" animBg="1" autoUpdateAnimBg="0"/>
      <p:bldP spid="13317" grpId="0" animBg="1" autoUpdateAnimBg="0"/>
      <p:bldP spid="13318" grpId="0" animBg="1"/>
      <p:bldP spid="133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66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COMMAND EXAMPLE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99FF66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The teacher asked me, Open your book.” </a:t>
            </a:r>
          </a:p>
          <a:p>
            <a:pPr eaLnBrk="1" hangingPunct="1">
              <a:buFontTx/>
              <a:buNone/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buFontTx/>
              <a:buNone/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Sima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asked Manu, “Give me a piece of paper.” </a:t>
            </a: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“</a:t>
            </a: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Rony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told him, “Call me tonight.”</a:t>
            </a: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en-US" sz="36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The teacher asked me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to open my </a:t>
            </a:r>
            <a:r>
              <a:rPr lang="en-US" sz="2000" b="1" i="1" smtClean="0">
                <a:latin typeface="Lucida Console" pitchFamily="49" charset="0"/>
              </a:rPr>
              <a:t>book.</a:t>
            </a:r>
          </a:p>
          <a:p>
            <a:pPr eaLnBrk="1" hangingPunct="1">
              <a:buFontTx/>
              <a:buNone/>
            </a:pPr>
            <a:endParaRPr lang="en-US" sz="2000" b="1" i="1" smtClean="0">
              <a:latin typeface="Lucida Console" pitchFamily="49" charset="0"/>
            </a:endParaRPr>
          </a:p>
          <a:p>
            <a:pPr eaLnBrk="1" hangingPunct="1">
              <a:buFontTx/>
              <a:buNone/>
            </a:pPr>
            <a:r>
              <a:rPr lang="en-US" sz="2000" b="1" i="1" smtClean="0">
                <a:latin typeface="Lucida Console" pitchFamily="49" charset="0"/>
              </a:rPr>
              <a:t>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Sima asked Manu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to give her </a:t>
            </a:r>
            <a:r>
              <a:rPr lang="en-US" sz="2000" b="1" i="1" smtClean="0">
                <a:latin typeface="Lucida Console" pitchFamily="49" charset="0"/>
              </a:rPr>
              <a:t>a piece of paper.</a:t>
            </a:r>
          </a:p>
          <a:p>
            <a:pPr eaLnBrk="1" hangingPunct="1">
              <a:buFontTx/>
              <a:buNone/>
            </a:pPr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Rony told him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to call him that night.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 autoUpdateAnimBg="0"/>
      <p:bldP spid="12290" grpId="1" animBg="1"/>
      <p:bldP spid="12291" grpId="0" build="p" autoUpdateAnimBg="0"/>
      <p:bldP spid="1229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533400" y="3276600"/>
            <a:ext cx="3886200" cy="2362200"/>
          </a:xfrm>
          <a:prstGeom prst="rightArrowCallout">
            <a:avLst>
              <a:gd name="adj1" fmla="val 25000"/>
              <a:gd name="adj2" fmla="val 25000"/>
              <a:gd name="adj3" fmla="val 27419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i="1">
              <a:latin typeface="Lucida Sans Unicode" pitchFamily="34" charset="0"/>
            </a:endParaRPr>
          </a:p>
          <a:p>
            <a:pPr algn="ctr"/>
            <a:r>
              <a:rPr lang="en-US" i="1">
                <a:latin typeface="Lucida Sans Unicode" pitchFamily="34" charset="0"/>
              </a:rPr>
              <a:t>HE ASKED ME</a:t>
            </a:r>
          </a:p>
          <a:p>
            <a:pPr algn="ctr"/>
            <a:r>
              <a:rPr lang="en-US" i="1">
                <a:latin typeface="Lucida Sans Unicode" pitchFamily="34" charset="0"/>
              </a:rPr>
              <a:t>HE TOLD ME</a:t>
            </a: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endParaRPr lang="en-US"/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4495800" y="3657600"/>
            <a:ext cx="1371600" cy="1524000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NOT TO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6019800" y="3810000"/>
            <a:ext cx="2895600" cy="1143000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INFIVITIVE</a:t>
            </a:r>
          </a:p>
        </p:txBody>
      </p:sp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1066800" y="914400"/>
            <a:ext cx="670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2. COMMAND</a:t>
            </a:r>
          </a:p>
        </p:txBody>
      </p:sp>
      <p:sp>
        <p:nvSpPr>
          <p:cNvPr id="7180" name="WordArt 12"/>
          <p:cNvSpPr>
            <a:spLocks noChangeArrowheads="1" noChangeShapeType="1" noTextEdit="1"/>
          </p:cNvSpPr>
          <p:nvPr/>
        </p:nvSpPr>
        <p:spPr bwMode="auto">
          <a:xfrm>
            <a:off x="228600" y="2057400"/>
            <a:ext cx="42005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b. Negative Command:</a:t>
            </a: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 autoUpdateAnimBg="0"/>
      <p:bldP spid="7174" grpId="0" animBg="1" autoUpdateAnimBg="0"/>
      <p:bldP spid="7175" grpId="0" animBg="1" autoUpdateAnimBg="0"/>
      <p:bldP spid="7178" grpId="0" animBg="1"/>
      <p:bldP spid="71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COMMAND EXAMPLE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Sana asked </a:t>
            </a: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Emon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, “Don’t leave me alone anymore.” </a:t>
            </a: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Bimala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asked </a:t>
            </a: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Indra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, “Don’t hurt me anymore.” </a:t>
            </a: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buFontTx/>
              <a:buNone/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Subho</a:t>
            </a:r>
            <a:r>
              <a:rPr lang="en-US" sz="20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told them, “Don’t disturb me.”</a:t>
            </a:r>
          </a:p>
          <a:p>
            <a:pPr eaLnBrk="1" hangingPunct="1">
              <a:defRPr/>
            </a:pPr>
            <a:endParaRPr lang="en-US" sz="20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en-US" sz="36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Sana asked Emon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not to leave her </a:t>
            </a:r>
            <a:r>
              <a:rPr lang="en-US" sz="2000" b="1" i="1" smtClean="0">
                <a:latin typeface="Lucida Console" pitchFamily="49" charset="0"/>
              </a:rPr>
              <a:t>alone anymore. </a:t>
            </a:r>
          </a:p>
          <a:p>
            <a:pPr eaLnBrk="1" hangingPunct="1">
              <a:buFontTx/>
              <a:buNone/>
            </a:pPr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Bimala asked Indra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not to hurt her </a:t>
            </a:r>
            <a:r>
              <a:rPr lang="en-US" sz="2000" b="1" i="1" smtClean="0">
                <a:latin typeface="Lucida Console" pitchFamily="49" charset="0"/>
              </a:rPr>
              <a:t>anymore.</a:t>
            </a:r>
          </a:p>
          <a:p>
            <a:pPr eaLnBrk="1" hangingPunct="1"/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Subho told them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not to disturb him.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75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75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75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75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 autoUpdateAnimBg="0"/>
      <p:bldP spid="14338" grpId="1" animBg="1"/>
      <p:bldP spid="14339" grpId="0" build="p" autoUpdateAnimBg="0"/>
      <p:bldP spid="1434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CC00"/>
          </a:solidFill>
        </p:spPr>
        <p:txBody>
          <a:bodyPr/>
          <a:lstStyle/>
          <a:p>
            <a:pPr marL="838200" indent="-838200" eaLnBrk="1" hangingPunct="1">
              <a:buFontTx/>
              <a:buChar char="•"/>
              <a:defRPr/>
            </a:pPr>
            <a:endParaRPr lang="en-GB" b="1" i="1" u="sng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762000" y="3276600"/>
            <a:ext cx="3200400" cy="2362200"/>
          </a:xfrm>
          <a:prstGeom prst="rightArrowCallout">
            <a:avLst>
              <a:gd name="adj1" fmla="val 25000"/>
              <a:gd name="adj2" fmla="val 25000"/>
              <a:gd name="adj3" fmla="val 22581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i="1">
              <a:latin typeface="Lucida Sans Unicode" pitchFamily="34" charset="0"/>
            </a:endParaRP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r>
              <a:rPr lang="en-US" i="1">
                <a:latin typeface="Lucida Sans Unicode" pitchFamily="34" charset="0"/>
              </a:rPr>
              <a:t>HE ASKED ME</a:t>
            </a: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3962400" y="3733800"/>
            <a:ext cx="1981200" cy="1447800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IF/WHETHER 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19800" y="3886200"/>
            <a:ext cx="3124200" cy="1066800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 + V + COMPLEMENT</a:t>
            </a:r>
          </a:p>
        </p:txBody>
      </p:sp>
      <p:sp>
        <p:nvSpPr>
          <p:cNvPr id="15367" name="WordArt 7"/>
          <p:cNvSpPr>
            <a:spLocks noChangeArrowheads="1" noChangeShapeType="1" noTextEdit="1"/>
          </p:cNvSpPr>
          <p:nvPr/>
        </p:nvSpPr>
        <p:spPr bwMode="auto">
          <a:xfrm>
            <a:off x="228600" y="2057400"/>
            <a:ext cx="42005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a. Yes / No Question</a:t>
            </a:r>
          </a:p>
        </p:txBody>
      </p:sp>
      <p:sp>
        <p:nvSpPr>
          <p:cNvPr id="15368" name="WordArt 8"/>
          <p:cNvSpPr>
            <a:spLocks noChangeArrowheads="1" noChangeShapeType="1" noTextEdit="1"/>
          </p:cNvSpPr>
          <p:nvPr/>
        </p:nvSpPr>
        <p:spPr bwMode="auto">
          <a:xfrm>
            <a:off x="1066800" y="762000"/>
            <a:ext cx="67056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QUESTION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3" grpId="0" animBg="1" autoUpdateAnimBg="0"/>
      <p:bldP spid="15364" grpId="0" animBg="1" autoUpdateAnimBg="0"/>
      <p:bldP spid="15365" grpId="0" animBg="1" autoUpdateAnimBg="0"/>
      <p:bldP spid="15367" grpId="0" animBg="1"/>
      <p:bldP spid="153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sz="3200" b="1" smtClean="0">
                <a:latin typeface="Lucida Handwriting" pitchFamily="66" charset="0"/>
              </a:rPr>
              <a:t>A. Yes/No Question Example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2000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Rocky asked Helen, “Does your father work here?” 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Mr. Jamal asked </a:t>
            </a:r>
            <a:r>
              <a:rPr lang="en-US" sz="2000" i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Cinthia</a:t>
            </a:r>
            <a:r>
              <a:rPr lang="en-US" sz="2000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, “Have you collected your homework?”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Samia</a:t>
            </a:r>
            <a:r>
              <a:rPr lang="en-US" sz="2000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 asked </a:t>
            </a:r>
            <a:r>
              <a:rPr lang="en-US" sz="2000" i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Peuly</a:t>
            </a:r>
            <a:r>
              <a:rPr lang="en-US" sz="2000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, “Can you accompany me to Dhaka tonight?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en-US" sz="36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Rocky asked Helen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if/whether her </a:t>
            </a:r>
            <a:r>
              <a:rPr lang="en-US" sz="2000" b="1" i="1" smtClean="0">
                <a:latin typeface="Lucida Console" pitchFamily="49" charset="0"/>
              </a:rPr>
              <a:t>father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 worked </a:t>
            </a:r>
            <a:r>
              <a:rPr lang="en-US" sz="2000" b="1" i="1" smtClean="0">
                <a:latin typeface="Lucida Console" pitchFamily="49" charset="0"/>
              </a:rPr>
              <a:t>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there</a:t>
            </a:r>
            <a:r>
              <a:rPr lang="en-US" sz="2000" b="1" i="1" smtClean="0">
                <a:latin typeface="Lucida Console" pitchFamily="49" charset="0"/>
              </a:rPr>
              <a:t>.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Mr. Jamal asked Cinthia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if/whether she had collected her </a:t>
            </a:r>
            <a:r>
              <a:rPr lang="en-US" sz="2000" b="1" i="1" smtClean="0">
                <a:latin typeface="Lucida Console" pitchFamily="49" charset="0"/>
              </a:rPr>
              <a:t>homework.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Samia asked Peuly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if/whether she could </a:t>
            </a:r>
            <a:r>
              <a:rPr lang="en-US" sz="2000" b="1" i="1" smtClean="0">
                <a:latin typeface="Lucida Console" pitchFamily="49" charset="0"/>
              </a:rPr>
              <a:t>accompany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 her </a:t>
            </a:r>
            <a:r>
              <a:rPr lang="en-US" sz="2000" b="1" i="1" smtClean="0">
                <a:latin typeface="Lucida Console" pitchFamily="49" charset="0"/>
              </a:rPr>
              <a:t>to Dhaka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  that night.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75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75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75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75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86" grpId="1" animBg="1"/>
      <p:bldP spid="16387" grpId="0" build="p" autoUpdateAnimBg="0"/>
      <p:bldP spid="1638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CC00"/>
          </a:solidFill>
        </p:spPr>
        <p:txBody>
          <a:bodyPr/>
          <a:lstStyle/>
          <a:p>
            <a:pPr marL="838200" indent="-838200" eaLnBrk="1" hangingPunct="1">
              <a:buFontTx/>
              <a:buChar char="•"/>
              <a:defRPr/>
            </a:pPr>
            <a:endParaRPr lang="en-GB" b="1" i="1" u="sng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762000" y="3276600"/>
            <a:ext cx="3200400" cy="2362200"/>
          </a:xfrm>
          <a:prstGeom prst="rightArrowCallout">
            <a:avLst>
              <a:gd name="adj1" fmla="val 25000"/>
              <a:gd name="adj2" fmla="val 25000"/>
              <a:gd name="adj3" fmla="val 22581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i="1">
              <a:latin typeface="Lucida Sans Unicode" pitchFamily="34" charset="0"/>
            </a:endParaRP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r>
              <a:rPr lang="en-US" i="1">
                <a:latin typeface="Lucida Sans Unicode" pitchFamily="34" charset="0"/>
              </a:rPr>
              <a:t>HE ASKED ME</a:t>
            </a: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3962400" y="3733800"/>
            <a:ext cx="1981200" cy="1447800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WHEN/WHAT</a:t>
            </a:r>
          </a:p>
          <a:p>
            <a:pPr algn="ctr"/>
            <a:r>
              <a:rPr lang="en-US"/>
              <a:t>etc. </a:t>
            </a: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19800" y="3886200"/>
            <a:ext cx="2895600" cy="1066800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/>
              <a:t>S + V + COMPLEMENT</a:t>
            </a:r>
          </a:p>
        </p:txBody>
      </p:sp>
      <p:sp>
        <p:nvSpPr>
          <p:cNvPr id="17414" name="WordArt 6"/>
          <p:cNvSpPr>
            <a:spLocks noChangeArrowheads="1" noChangeShapeType="1" noTextEdit="1"/>
          </p:cNvSpPr>
          <p:nvPr/>
        </p:nvSpPr>
        <p:spPr bwMode="auto">
          <a:xfrm>
            <a:off x="228600" y="2057400"/>
            <a:ext cx="42005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C66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b. Wh- Question</a:t>
            </a:r>
          </a:p>
        </p:txBody>
      </p:sp>
      <p:sp>
        <p:nvSpPr>
          <p:cNvPr id="17415" name="WordArt 7"/>
          <p:cNvSpPr>
            <a:spLocks noChangeArrowheads="1" noChangeShapeType="1" noTextEdit="1"/>
          </p:cNvSpPr>
          <p:nvPr/>
        </p:nvSpPr>
        <p:spPr bwMode="auto">
          <a:xfrm>
            <a:off x="1066800" y="762000"/>
            <a:ext cx="67056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QUESTION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1" grpId="0" animBg="1" autoUpdateAnimBg="0"/>
      <p:bldP spid="17412" grpId="0" animBg="1" autoUpdateAnimBg="0"/>
      <p:bldP spid="17413" grpId="0" animBg="1" autoUpdateAnimBg="0"/>
      <p:bldP spid="17414" grpId="0" animBg="1"/>
      <p:bldP spid="174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b="1" smtClean="0">
                <a:latin typeface="Lucida Handwriting" pitchFamily="66" charset="0"/>
              </a:rPr>
              <a:t>b. Wh- Question Example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993300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The girl asked me, “Where do you come from?” 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My father asked my brother, “Why did you arrive at home late last night?”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endParaRPr lang="en-US" sz="2000" i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2000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Harun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 asked the girl, “Who is your </a:t>
            </a:r>
            <a:r>
              <a:rPr lang="en-US" sz="2000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favoruite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 movie star?</a:t>
            </a:r>
          </a:p>
          <a:p>
            <a:pPr eaLnBrk="1" hangingPunct="1">
              <a:defRPr/>
            </a:pPr>
            <a:endParaRPr lang="en-US" sz="2000" i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00CC00"/>
          </a:solidFill>
          <a:ln>
            <a:solidFill>
              <a:srgbClr val="FF99CC"/>
            </a:solidFill>
          </a:ln>
        </p:spPr>
        <p:txBody>
          <a:bodyPr/>
          <a:lstStyle/>
          <a:p>
            <a:pPr algn="ctr" eaLnBrk="1" hangingPunct="1"/>
            <a:r>
              <a:rPr lang="en-US" sz="36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The girl asked me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where I came </a:t>
            </a:r>
            <a:r>
              <a:rPr lang="en-US" sz="2000" b="1" i="1" smtClean="0">
                <a:latin typeface="Lucida Console" pitchFamily="49" charset="0"/>
              </a:rPr>
              <a:t>from. </a:t>
            </a:r>
          </a:p>
          <a:p>
            <a:pPr eaLnBrk="1" hangingPunct="1"/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My father asked my brother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why he had arrived </a:t>
            </a:r>
            <a:r>
              <a:rPr lang="en-US" sz="2000" b="1" i="1" smtClean="0">
                <a:latin typeface="Lucida Console" pitchFamily="49" charset="0"/>
              </a:rPr>
              <a:t>at home late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 the previous night.</a:t>
            </a:r>
          </a:p>
          <a:p>
            <a:pPr eaLnBrk="1" hangingPunct="1"/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Harun asked the girl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who her </a:t>
            </a:r>
            <a:r>
              <a:rPr lang="en-US" sz="2000" b="1" i="1" smtClean="0">
                <a:latin typeface="Lucida Console" pitchFamily="49" charset="0"/>
              </a:rPr>
              <a:t>favourite movie star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 was.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75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75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75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75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4" grpId="1" animBg="1"/>
      <p:bldP spid="18435" grpId="0" build="p" autoUpdateAnimBg="0"/>
      <p:bldP spid="18436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2400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The students said to the teacher, “We haven’t done our assignment.” </a:t>
            </a:r>
          </a:p>
          <a:p>
            <a:pPr eaLnBrk="1" hangingPunct="1">
              <a:defRPr/>
            </a:pPr>
            <a:r>
              <a:rPr lang="en-US" sz="2400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My uncle said to my sister, “I won’t be able to come to your birthday party next month.”</a:t>
            </a:r>
          </a:p>
          <a:p>
            <a:pPr eaLnBrk="1" hangingPunct="1">
              <a:defRPr/>
            </a:pPr>
            <a:r>
              <a:rPr lang="en-US" sz="2400" i="1" dirty="0" err="1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Palak</a:t>
            </a:r>
            <a:r>
              <a:rPr lang="en-US" sz="2400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  asked </a:t>
            </a:r>
            <a:r>
              <a:rPr lang="en-US" sz="2400" i="1" dirty="0" err="1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Leena</a:t>
            </a:r>
            <a:r>
              <a:rPr lang="en-US" sz="2400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" pitchFamily="34" charset="0"/>
              </a:rPr>
              <a:t>, “Do you know me?”</a:t>
            </a:r>
          </a:p>
          <a:p>
            <a:pPr eaLnBrk="1" hangingPunct="1">
              <a:defRPr/>
            </a:pPr>
            <a:endParaRPr lang="en-US" sz="2400" i="1" dirty="0" smtClean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" pitchFamily="34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US" sz="2000" b="1" i="1" smtClean="0">
                <a:solidFill>
                  <a:srgbClr val="FFFFFF"/>
                </a:solidFill>
                <a:latin typeface="Lucida Console" pitchFamily="49" charset="0"/>
              </a:rPr>
              <a:t>My father asked me,”Have you prepared for your final exam?</a:t>
            </a:r>
          </a:p>
          <a:p>
            <a:pPr eaLnBrk="1" hangingPunct="1"/>
            <a:r>
              <a:rPr lang="en-US" sz="2000" b="1" i="1" smtClean="0">
                <a:solidFill>
                  <a:srgbClr val="FFFFFF"/>
                </a:solidFill>
                <a:latin typeface="Lucida Console" pitchFamily="49" charset="0"/>
              </a:rPr>
              <a:t>Anita told Rakesh, “Don’t tell me more about your friend.”</a:t>
            </a:r>
          </a:p>
          <a:p>
            <a:pPr eaLnBrk="1" hangingPunct="1"/>
            <a:r>
              <a:rPr lang="en-US" sz="2000" b="1" i="1" smtClean="0">
                <a:solidFill>
                  <a:srgbClr val="FFFFFF"/>
                </a:solidFill>
                <a:latin typeface="Lucida Console" pitchFamily="49" charset="0"/>
              </a:rPr>
              <a:t>My friend asked me, “Stay with me for sometime .”</a:t>
            </a:r>
          </a:p>
          <a:p>
            <a:pPr eaLnBrk="1" hangingPunct="1"/>
            <a:r>
              <a:rPr lang="en-US" sz="2000" b="1" i="1" smtClean="0">
                <a:solidFill>
                  <a:srgbClr val="FFFFFF"/>
                </a:solidFill>
                <a:latin typeface="Lucida Console" pitchFamily="49" charset="0"/>
              </a:rPr>
              <a:t>The man asked me, “ Where do you live?” </a:t>
            </a:r>
          </a:p>
          <a:p>
            <a:pPr eaLnBrk="1" hangingPunct="1"/>
            <a:endParaRPr lang="en-US" sz="2000" b="1" i="1" smtClean="0">
              <a:solidFill>
                <a:srgbClr val="FFFFFF"/>
              </a:solidFill>
              <a:latin typeface="Lucida Console" pitchFamily="49" charset="0"/>
            </a:endParaRPr>
          </a:p>
        </p:txBody>
      </p:sp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1905000" y="533400"/>
            <a:ext cx="59436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EXERCISES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  <p:bldP spid="19460" grpId="0" build="p" autoUpdateAnimBg="0"/>
      <p:bldP spid="194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00100" y="2571744"/>
            <a:ext cx="7772400" cy="163105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Thank you for </a:t>
            </a:r>
            <a:br>
              <a:rPr lang="en-US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</a:br>
            <a:r>
              <a:rPr lang="en-US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bearing with me.  </a:t>
            </a:r>
            <a:br>
              <a:rPr lang="en-US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</a:br>
            <a:r>
              <a:rPr lang="en-US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Good bye</a:t>
            </a:r>
            <a:endParaRPr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19459" name="عنصر نائب للمحتوى 3" descr="z023.gif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248525" y="4643438"/>
            <a:ext cx="1895475" cy="1836737"/>
          </a:xfrm>
        </p:spPr>
      </p:pic>
      <p:pic>
        <p:nvPicPr>
          <p:cNvPr id="19460" name="صورة 6" descr="صورة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000375"/>
            <a:ext cx="1905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صورة 8" descr="word106.gif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25" y="4357688"/>
            <a:ext cx="4167188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2" name="Picture 6" descr="hand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75" y="642938"/>
            <a:ext cx="31115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صورة 6" descr="صورة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38" y="928688"/>
            <a:ext cx="19050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/>
              <a:t>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err="1" smtClean="0"/>
              <a:t>MD.Nasir</a:t>
            </a:r>
            <a:r>
              <a:rPr lang="en-US" dirty="0" smtClean="0"/>
              <a:t> </a:t>
            </a:r>
            <a:r>
              <a:rPr lang="en-US" dirty="0" err="1" smtClean="0"/>
              <a:t>uddin</a:t>
            </a:r>
            <a:r>
              <a:rPr lang="en-US" dirty="0" smtClean="0"/>
              <a:t> (</a:t>
            </a:r>
            <a:r>
              <a:rPr lang="en-US" dirty="0" err="1" smtClean="0"/>
              <a:t>Bahar</a:t>
            </a:r>
            <a:r>
              <a:rPr lang="en-US" dirty="0" smtClean="0"/>
              <a:t>)</a:t>
            </a:r>
          </a:p>
          <a:p>
            <a:r>
              <a:rPr lang="en-US" dirty="0" smtClean="0"/>
              <a:t>Assistant teacher (English)</a:t>
            </a:r>
          </a:p>
          <a:p>
            <a:r>
              <a:rPr lang="en-US" dirty="0" err="1" smtClean="0"/>
              <a:t>Jamila</a:t>
            </a:r>
            <a:r>
              <a:rPr lang="en-US" dirty="0" smtClean="0"/>
              <a:t> </a:t>
            </a:r>
            <a:r>
              <a:rPr lang="en-US" dirty="0" err="1" smtClean="0"/>
              <a:t>Khatun</a:t>
            </a:r>
            <a:r>
              <a:rPr lang="en-US" dirty="0" smtClean="0"/>
              <a:t> </a:t>
            </a:r>
            <a:r>
              <a:rPr lang="en-US" dirty="0" err="1" smtClean="0"/>
              <a:t>Chowdhury</a:t>
            </a:r>
            <a:r>
              <a:rPr lang="en-US" dirty="0" smtClean="0"/>
              <a:t> High School.</a:t>
            </a:r>
          </a:p>
          <a:p>
            <a:r>
              <a:rPr lang="en-US" dirty="0" smtClean="0"/>
              <a:t>Mobile:01817204698</a:t>
            </a:r>
          </a:p>
          <a:p>
            <a:r>
              <a:rPr lang="en-US" dirty="0" smtClean="0"/>
              <a:t>E-mail:baharfeni100@yahoo.com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30710"/>
            <a:ext cx="2699792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8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1582738"/>
          </a:xfrm>
          <a:solidFill>
            <a:srgbClr val="00CC00"/>
          </a:solidFill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CC00"/>
          </a:solidFill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900113" y="333375"/>
            <a:ext cx="7405687" cy="1439863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DIRECT AND INDIRECT SPEECH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16013" y="2349500"/>
            <a:ext cx="62642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1. STATEMENT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1116013" y="3571875"/>
            <a:ext cx="5903912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2. COMMAND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1187450" y="4868863"/>
            <a:ext cx="5832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3. QUESTION</a:t>
            </a:r>
          </a:p>
        </p:txBody>
      </p:sp>
      <p:pic>
        <p:nvPicPr>
          <p:cNvPr id="2058" name="37 - Fernando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  <p:sndAc>
      <p:stSnd>
        <p:snd r:embed="rId5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53911" fill="hold"/>
                                        <p:tgtEl>
                                          <p:spTgt spid="20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8"/>
                </p:tgtEl>
              </p:cMediaNode>
            </p:audio>
          </p:childTnLst>
        </p:cTn>
      </p:par>
    </p:tnLst>
    <p:bldLst>
      <p:bldP spid="2050" grpId="0" animBg="1"/>
      <p:bldP spid="2052" grpId="0" animBg="1"/>
      <p:bldP spid="2054" grpId="0" animBg="1"/>
      <p:bldP spid="2055" grpId="0" animBg="1"/>
      <p:bldP spid="20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447800"/>
          </a:xfrm>
          <a:solidFill>
            <a:srgbClr val="66FF33"/>
          </a:solidFill>
          <a:ln>
            <a:solidFill>
              <a:srgbClr val="FF6600"/>
            </a:solidFill>
          </a:ln>
        </p:spPr>
        <p:txBody>
          <a:bodyPr/>
          <a:lstStyle/>
          <a:p>
            <a:pPr eaLnBrk="1" hangingPunct="1"/>
            <a:endParaRPr lang="en-GB" i="1" smtClean="0">
              <a:latin typeface="Lucida Handwriting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00FF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32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Am, is, are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Shall/will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May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Must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Have/has to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Ought to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FFFF00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3200" smtClean="0">
                <a:latin typeface="Comic Sans MS" pitchFamily="66" charset="0"/>
              </a:rPr>
              <a:t>INDIRECT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Was/were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Should/would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Could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Might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Had to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omic Sans MS" pitchFamily="66" charset="0"/>
            </a:endParaRP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838200" y="404813"/>
            <a:ext cx="7467600" cy="1271587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THE CHANGES OF TOBE &amp; AUXILIARY VERBS</a:t>
            </a:r>
          </a:p>
        </p:txBody>
      </p:sp>
      <p:sp>
        <p:nvSpPr>
          <p:cNvPr id="3083" name="AutoShape 11"/>
          <p:cNvSpPr>
            <a:spLocks/>
          </p:cNvSpPr>
          <p:nvPr/>
        </p:nvSpPr>
        <p:spPr bwMode="auto">
          <a:xfrm>
            <a:off x="2852738" y="4508500"/>
            <a:ext cx="1143000" cy="990600"/>
          </a:xfrm>
          <a:prstGeom prst="rightBrace">
            <a:avLst>
              <a:gd name="adj1" fmla="val 63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 autoUpdateAnimBg="0"/>
      <p:bldP spid="3075" grpId="0" build="p" autoUpdateAnimBg="0"/>
      <p:bldP spid="3076" grpId="0" build="p" autoUpdateAnimBg="0"/>
      <p:bldP spid="3082" grpId="0" animBg="1"/>
      <p:bldP spid="30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CHANGES OF ADVERB OF TIME </a:t>
            </a:r>
            <a:r>
              <a:rPr lang="tr-TR" b="1" smtClean="0">
                <a:latin typeface="Lucida Handwriting" pitchFamily="66" charset="0"/>
              </a:rPr>
              <a:t>&amp;</a:t>
            </a:r>
            <a:r>
              <a:rPr lang="en-US" b="1" smtClean="0">
                <a:latin typeface="Lucida Handwriting" pitchFamily="66" charset="0"/>
              </a:rPr>
              <a:t> PLACE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NOW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TOMORROW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NEXT WEEK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TONIGHT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TODAY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YESTERDAY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LAST NIGHT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LAST WEEK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HERE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THIS</a:t>
            </a:r>
          </a:p>
          <a:p>
            <a:pPr eaLnBrk="1" hangingPunct="1">
              <a:defRPr/>
            </a:pPr>
            <a:r>
              <a:rPr lang="en-US" sz="18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THESE</a:t>
            </a:r>
          </a:p>
          <a:p>
            <a:pPr eaLnBrk="1" hangingPunct="1">
              <a:defRPr/>
            </a:pPr>
            <a:endParaRPr lang="en-US" sz="1800" smtClean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3200" smtClean="0">
                <a:latin typeface="Comic Sans MS" pitchFamily="66" charset="0"/>
              </a:rPr>
              <a:t>INDIRECT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 NEXT DAY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 FOLLOWING WEEK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THAT NIGHT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THAT DAY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 PREVIOUS DAY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 PREVIOUS NIGHT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 PREVIOUS WEEK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THERE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THAT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THOSE</a:t>
            </a:r>
          </a:p>
          <a:p>
            <a:pPr eaLnBrk="1" hangingPunct="1">
              <a:lnSpc>
                <a:spcPct val="90000"/>
              </a:lnSpc>
            </a:pPr>
            <a:endParaRPr lang="en-US" sz="2000" smtClean="0"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75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75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75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75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75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75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75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75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5" dur="75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4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75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0" dur="500"/>
                                        <p:tgtEl>
                                          <p:spTgt spid="4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5" dur="75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4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5" dur="75"/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0" dur="500"/>
                                        <p:tgtEl>
                                          <p:spTgt spid="4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099" grpId="0" build="p" autoUpdateAnimBg="0"/>
      <p:bldP spid="410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CHANGES OF TENSES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SIMPLE PRESENT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SIMPLE PAST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PRESENT PERFECT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PRESENT  CONTINUOUS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PRESENT PERFECT CONT.</a:t>
            </a:r>
          </a:p>
          <a:p>
            <a:pPr eaLnBrk="1" hangingPunct="1"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SIMPLE FUTURE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en-US" sz="32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SIMPLE PAST</a:t>
            </a: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PAST PERFECT</a:t>
            </a: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PAST PERFECT</a:t>
            </a:r>
          </a:p>
          <a:p>
            <a:pPr eaLnBrk="1" hangingPunct="1"/>
            <a:endParaRPr lang="en-US" sz="2000" b="1" i="1" smtClean="0">
              <a:latin typeface="Lucida Console" pitchFamily="49" charset="0"/>
            </a:endParaRP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PAST CONTINUOUS</a:t>
            </a:r>
          </a:p>
          <a:p>
            <a:pPr eaLnBrk="1" hangingPunct="1"/>
            <a:endParaRPr lang="en-US" b="1" i="1" smtClean="0">
              <a:latin typeface="Lucida Console" pitchFamily="49" charset="0"/>
            </a:endParaRP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PAST PERFECT CONTINUOUS</a:t>
            </a:r>
          </a:p>
          <a:p>
            <a:pPr eaLnBrk="1" hangingPunct="1"/>
            <a:r>
              <a:rPr lang="en-US" b="1" i="1" smtClean="0">
                <a:latin typeface="Lucida Console" pitchFamily="49" charset="0"/>
              </a:rPr>
              <a:t>PAST FUTURE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build="p" autoUpdateAnimBg="0"/>
      <p:bldP spid="512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CC00"/>
          </a:solidFill>
        </p:spPr>
        <p:txBody>
          <a:bodyPr/>
          <a:lstStyle/>
          <a:p>
            <a:pPr eaLnBrk="1" hangingPunct="1"/>
            <a:r>
              <a:rPr lang="en-US" smtClean="0"/>
              <a:t>1. STATEMENT</a:t>
            </a: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381000" y="2286000"/>
            <a:ext cx="3810000" cy="2362200"/>
          </a:xfrm>
          <a:prstGeom prst="rightArrowCallout">
            <a:avLst>
              <a:gd name="adj1" fmla="val 25000"/>
              <a:gd name="adj2" fmla="val 25000"/>
              <a:gd name="adj3" fmla="val 26882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i="1">
              <a:latin typeface="Lucida Sans Unicode" pitchFamily="34" charset="0"/>
            </a:endParaRPr>
          </a:p>
          <a:p>
            <a:pPr algn="ctr"/>
            <a:r>
              <a:rPr lang="en-US" i="1">
                <a:latin typeface="Lucida Sans Unicode" pitchFamily="34" charset="0"/>
              </a:rPr>
              <a:t>HE SAID</a:t>
            </a:r>
          </a:p>
          <a:p>
            <a:pPr algn="ctr"/>
            <a:r>
              <a:rPr lang="en-US" i="1">
                <a:latin typeface="Lucida Sans Unicode" pitchFamily="34" charset="0"/>
              </a:rPr>
              <a:t>HE SAID TO ME</a:t>
            </a:r>
          </a:p>
          <a:p>
            <a:pPr algn="ctr"/>
            <a:r>
              <a:rPr lang="en-US" i="1">
                <a:latin typeface="Lucida Sans Unicode" pitchFamily="34" charset="0"/>
              </a:rPr>
              <a:t>HE TOLD ME</a:t>
            </a:r>
          </a:p>
          <a:p>
            <a:pPr algn="ctr"/>
            <a:endParaRPr lang="en-US" i="1">
              <a:latin typeface="Lucida Sans Unicode" pitchFamily="34" charset="0"/>
            </a:endParaRPr>
          </a:p>
          <a:p>
            <a:pPr algn="ctr"/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4343400" y="2590800"/>
            <a:ext cx="1371600" cy="1524000"/>
          </a:xfrm>
          <a:prstGeom prst="plus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THAT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867400" y="2895600"/>
            <a:ext cx="2895600" cy="1143000"/>
          </a:xfrm>
          <a:prstGeom prst="roundRect">
            <a:avLst>
              <a:gd name="adj" fmla="val 16667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REPORTED WORDS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animBg="1" autoUpdateAnimBg="0"/>
      <p:bldP spid="11268" grpId="0" animBg="1" autoUpdateAnimBg="0"/>
      <p:bldP spid="1126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STATEMENT EXAMPLE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They said to me, “we are going to visit  Barisal tomorrow.” </a:t>
            </a: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Jafor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said, “I didn’t go to school today. </a:t>
            </a: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Sumi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told </a:t>
            </a: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Akash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, “My father got angry with me last night.</a:t>
            </a: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en-US" sz="32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They said to me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they were</a:t>
            </a:r>
            <a:r>
              <a:rPr lang="en-US" sz="2000" b="1" i="1" smtClean="0">
                <a:latin typeface="Lucida Console" pitchFamily="49" charset="0"/>
              </a:rPr>
              <a:t> going to visit  Barisal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the nex day.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Jaforsaid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he hadn’t gone</a:t>
            </a:r>
            <a:r>
              <a:rPr lang="en-US" sz="2000" b="1" i="1" smtClean="0">
                <a:latin typeface="Lucida Console" pitchFamily="49" charset="0"/>
              </a:rPr>
              <a:t> to school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</a:t>
            </a:r>
            <a:r>
              <a:rPr lang="en-US" sz="2000" b="1" i="1" smtClean="0">
                <a:latin typeface="Lucida Console" pitchFamily="49" charset="0"/>
              </a:rPr>
              <a:t> day.</a:t>
            </a:r>
          </a:p>
          <a:p>
            <a:pPr eaLnBrk="1" hangingPunct="1"/>
            <a:endParaRPr lang="en-US" sz="1800" b="1" i="1" smtClean="0">
              <a:latin typeface="Lucida Console" pitchFamily="49" charset="0"/>
            </a:endParaRP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Sumi told Akash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her</a:t>
            </a:r>
            <a:r>
              <a:rPr lang="en-US" sz="2000" b="1" i="1" smtClean="0">
                <a:latin typeface="Lucida Console" pitchFamily="49" charset="0"/>
              </a:rPr>
              <a:t> father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had got</a:t>
            </a:r>
            <a:r>
              <a:rPr lang="en-US" sz="2000" b="1" i="1" smtClean="0">
                <a:latin typeface="Lucida Console" pitchFamily="49" charset="0"/>
              </a:rPr>
              <a:t> angry with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her</a:t>
            </a:r>
            <a:r>
              <a:rPr lang="en-US" sz="2000" b="1" i="1" smtClean="0">
                <a:latin typeface="Lucida Console" pitchFamily="49" charset="0"/>
              </a:rPr>
              <a:t>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the previous night.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75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75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75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75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 autoUpdateAnimBg="0"/>
      <p:bldP spid="6147" grpId="0" build="p" autoUpdateAnimBg="0"/>
      <p:bldP spid="6148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295400"/>
          </a:xfrm>
          <a:solidFill>
            <a:srgbClr val="FF9900"/>
          </a:solidFill>
        </p:spPr>
        <p:txBody>
          <a:bodyPr/>
          <a:lstStyle/>
          <a:p>
            <a:pPr eaLnBrk="1" hangingPunct="1"/>
            <a:r>
              <a:rPr lang="en-US" b="1" smtClean="0">
                <a:latin typeface="Lucida Handwriting" pitchFamily="66" charset="0"/>
              </a:rPr>
              <a:t>STATEMENT Exception:</a:t>
            </a:r>
            <a:br>
              <a:rPr lang="en-US" b="1" smtClean="0">
                <a:latin typeface="Lucida Handwriting" pitchFamily="66" charset="0"/>
              </a:rPr>
            </a:br>
            <a:r>
              <a:rPr lang="en-US" sz="1800" smtClean="0">
                <a:latin typeface="Century Gothic" pitchFamily="34" charset="0"/>
              </a:rPr>
              <a:t>If the introductory sentence is in the Present Tense, there won’t be any changes in the Reported (Indirect) speech 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  <a:solidFill>
            <a:srgbClr val="FF00FF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DIRECT</a:t>
            </a:r>
          </a:p>
          <a:p>
            <a:pPr eaLnBrk="1" hangingPunct="1">
              <a:defRPr/>
            </a:pP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Sumon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says, “ I will come to your house tonight.”</a:t>
            </a: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Indra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</a:t>
            </a: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says,“I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have seen that film  twice.” </a:t>
            </a:r>
          </a:p>
          <a:p>
            <a:pPr eaLnBrk="1" hangingPunct="1"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“</a:t>
            </a:r>
            <a:r>
              <a:rPr lang="en-US" sz="1800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Dola</a:t>
            </a: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 says: “I meet my friend every Saturday.”</a:t>
            </a:r>
          </a:p>
          <a:p>
            <a:pPr eaLnBrk="1" hangingPunct="1">
              <a:buFontTx/>
              <a:buNone/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  <a:p>
            <a:pPr eaLnBrk="1" hangingPunct="1">
              <a:defRPr/>
            </a:pPr>
            <a:r>
              <a:rPr lang="en-US" sz="1800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Lucida Sans" pitchFamily="34" charset="0"/>
              </a:rPr>
              <a:t>Chandra says: “I don’t like sport.”</a:t>
            </a:r>
          </a:p>
          <a:p>
            <a:pPr eaLnBrk="1" hangingPunct="1">
              <a:buFontTx/>
              <a:buNone/>
              <a:defRPr/>
            </a:pPr>
            <a:endParaRPr lang="en-US" sz="1800" i="1" dirty="0" smtClean="0">
              <a:effectLst>
                <a:outerShdw blurRad="38100" dist="38100" dir="2700000" algn="tl">
                  <a:srgbClr val="FFFFFF"/>
                </a:outerShdw>
              </a:effectLst>
              <a:latin typeface="Lucida Sans" pitchFamily="34" charset="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572000"/>
          </a:xfrm>
          <a:solidFill>
            <a:srgbClr val="FFFF00"/>
          </a:solidFill>
          <a:ln>
            <a:solidFill>
              <a:srgbClr val="FF0066"/>
            </a:solidFill>
          </a:ln>
        </p:spPr>
        <p:txBody>
          <a:bodyPr/>
          <a:lstStyle/>
          <a:p>
            <a:pPr algn="ctr" eaLnBrk="1" hangingPunct="1"/>
            <a:r>
              <a:rPr lang="en-US" sz="3200" smtClean="0">
                <a:latin typeface="Comic Sans MS" pitchFamily="66" charset="0"/>
              </a:rPr>
              <a:t>INDIRECT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Sumon says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she will come</a:t>
            </a:r>
            <a:r>
              <a:rPr lang="en-US" sz="2000" b="1" i="1" smtClean="0">
                <a:latin typeface="Lucida Console" pitchFamily="49" charset="0"/>
              </a:rPr>
              <a:t>  to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my </a:t>
            </a:r>
            <a:r>
              <a:rPr lang="en-US" sz="2000" b="1" i="1" smtClean="0">
                <a:latin typeface="Lucida Console" pitchFamily="49" charset="0"/>
              </a:rPr>
              <a:t>house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tonight 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Indra says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he has seen</a:t>
            </a:r>
            <a:r>
              <a:rPr lang="en-US" sz="2000" b="1" i="1" smtClean="0">
                <a:latin typeface="Lucida Console" pitchFamily="49" charset="0"/>
              </a:rPr>
              <a:t>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</a:t>
            </a:r>
            <a:r>
              <a:rPr lang="en-US" sz="2000" b="1" i="1" smtClean="0">
                <a:latin typeface="Lucida Console" pitchFamily="49" charset="0"/>
              </a:rPr>
              <a:t> film twice.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Dola says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she</a:t>
            </a:r>
            <a:r>
              <a:rPr lang="en-US" sz="2000" b="1" i="1" smtClean="0">
                <a:latin typeface="Lucida Console" pitchFamily="49" charset="0"/>
              </a:rPr>
              <a:t> </a:t>
            </a:r>
            <a:r>
              <a:rPr lang="en-US" sz="2000" b="1" i="1" smtClean="0">
                <a:solidFill>
                  <a:srgbClr val="FF0066"/>
                </a:solidFill>
                <a:latin typeface="Lucida Console" pitchFamily="49" charset="0"/>
              </a:rPr>
              <a:t>meets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her </a:t>
            </a:r>
            <a:r>
              <a:rPr lang="en-US" sz="2000" b="1" i="1" smtClean="0">
                <a:latin typeface="Lucida Console" pitchFamily="49" charset="0"/>
              </a:rPr>
              <a:t>riend every Saturday.</a:t>
            </a:r>
          </a:p>
          <a:p>
            <a:pPr eaLnBrk="1" hangingPunct="1"/>
            <a:r>
              <a:rPr lang="en-US" sz="2000" b="1" i="1" smtClean="0">
                <a:latin typeface="Lucida Console" pitchFamily="49" charset="0"/>
              </a:rPr>
              <a:t>Chandra says </a:t>
            </a:r>
            <a:r>
              <a:rPr lang="en-US" sz="2000" b="1" i="1" smtClean="0">
                <a:solidFill>
                  <a:srgbClr val="FF6600"/>
                </a:solidFill>
                <a:latin typeface="Lucida Console" pitchFamily="49" charset="0"/>
              </a:rPr>
              <a:t>that she doesn’t</a:t>
            </a:r>
            <a:r>
              <a:rPr lang="en-US" sz="2000" b="1" i="1" smtClean="0">
                <a:latin typeface="Lucida Console" pitchFamily="49" charset="0"/>
              </a:rPr>
              <a:t> like sport.</a:t>
            </a:r>
            <a:endParaRPr lang="en-US" sz="2000" b="1" i="1" smtClean="0">
              <a:solidFill>
                <a:srgbClr val="FF6600"/>
              </a:solidFill>
              <a:latin typeface="Lucida Console" pitchFamily="49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75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75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75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75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75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 autoUpdateAnimBg="0"/>
      <p:bldP spid="8194" grpId="1" animBg="1"/>
      <p:bldP spid="8195" grpId="0" build="p" autoUpdateAnimBg="0"/>
      <p:bldP spid="8196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99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CA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99FF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799</Words>
  <Application>Microsoft Office PowerPoint</Application>
  <PresentationFormat>On-screen Show (4:3)</PresentationFormat>
  <Paragraphs>220</Paragraphs>
  <Slides>19</Slides>
  <Notes>18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PowerPoint Presentation</vt:lpstr>
      <vt:lpstr>me</vt:lpstr>
      <vt:lpstr>PowerPoint Presentation</vt:lpstr>
      <vt:lpstr>PowerPoint Presentation</vt:lpstr>
      <vt:lpstr>CHANGES OF ADVERB OF TIME &amp; PLACE</vt:lpstr>
      <vt:lpstr>CHANGES OF TENSES</vt:lpstr>
      <vt:lpstr>1. STATEMENT</vt:lpstr>
      <vt:lpstr>STATEMENT EXAMPLE</vt:lpstr>
      <vt:lpstr>STATEMENT Exception: If the introductory sentence is in the Present Tense, there won’t be any changes in the Reported (Indirect) speech .</vt:lpstr>
      <vt:lpstr>PowerPoint Presentation</vt:lpstr>
      <vt:lpstr>COMMAND EXAMPLE</vt:lpstr>
      <vt:lpstr>PowerPoint Presentation</vt:lpstr>
      <vt:lpstr>COMMAND EXAMPLE</vt:lpstr>
      <vt:lpstr>PowerPoint Presentation</vt:lpstr>
      <vt:lpstr>A. Yes/No Question Example</vt:lpstr>
      <vt:lpstr>PowerPoint Presentation</vt:lpstr>
      <vt:lpstr>b. Wh- Question Example</vt:lpstr>
      <vt:lpstr>PowerPoint Presentation</vt:lpstr>
      <vt:lpstr>Thank you for  bearing with me.   Good bye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Prasun Goswami</dc:creator>
  <cp:lastModifiedBy>TSS</cp:lastModifiedBy>
  <cp:revision>30</cp:revision>
  <dcterms:created xsi:type="dcterms:W3CDTF">2002-05-06T01:10:09Z</dcterms:created>
  <dcterms:modified xsi:type="dcterms:W3CDTF">2015-05-09T17:14:18Z</dcterms:modified>
</cp:coreProperties>
</file>